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334" r:id="rId2"/>
    <p:sldId id="313" r:id="rId3"/>
    <p:sldId id="314" r:id="rId4"/>
    <p:sldId id="258" r:id="rId5"/>
    <p:sldId id="331" r:id="rId6"/>
    <p:sldId id="332" r:id="rId7"/>
    <p:sldId id="297" r:id="rId8"/>
    <p:sldId id="327" r:id="rId9"/>
    <p:sldId id="325" r:id="rId10"/>
    <p:sldId id="326" r:id="rId11"/>
    <p:sldId id="330" r:id="rId12"/>
    <p:sldId id="333" r:id="rId13"/>
    <p:sldId id="328" r:id="rId14"/>
    <p:sldId id="329" r:id="rId15"/>
    <p:sldId id="304" r:id="rId16"/>
    <p:sldId id="278" r:id="rId1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Trebuchet MS" panose="020B0603020202020204" pitchFamily="34" charset="0"/>
      <p:regular r:id="rId23"/>
      <p:bold r:id="rId24"/>
      <p:italic r:id="rId25"/>
      <p:boldItalic r:id="rId26"/>
    </p:embeddedFont>
    <p:embeddedFont>
      <p:font typeface="Wingdings 3" panose="05040102010807070707" pitchFamily="18" charset="2"/>
      <p:regular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7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a petráková" initials="dp" lastIdx="1" clrIdx="0">
    <p:extLst>
      <p:ext uri="{19B8F6BF-5375-455C-9EA6-DF929625EA0E}">
        <p15:presenceInfo xmlns:p15="http://schemas.microsoft.com/office/powerpoint/2012/main" userId="70fb4e77f6b5509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5C"/>
    <a:srgbClr val="4A224E"/>
    <a:srgbClr val="FF54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0E4934D-C5E7-4EA8-B84E-AA4D93522FE5}">
  <a:tblStyle styleId="{00E4934D-C5E7-4EA8-B84E-AA4D93522FE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D46976A-22B5-4051-8114-C7D9531ECD2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5675" autoAdjust="0"/>
  </p:normalViewPr>
  <p:slideViewPr>
    <p:cSldViewPr snapToGrid="0">
      <p:cViewPr varScale="1">
        <p:scale>
          <a:sx n="160" d="100"/>
          <a:sy n="160" d="100"/>
        </p:scale>
        <p:origin x="216" y="138"/>
      </p:cViewPr>
      <p:guideLst>
        <p:guide orient="horz" pos="107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14T15:15:26.061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2633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6184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4248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15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9fa30dd413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9fa30dd413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8007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9626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0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943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4963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550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5159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2859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9698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 txBox="1">
            <a:spLocks noGrp="1"/>
          </p:cNvSpPr>
          <p:nvPr>
            <p:ph type="title"/>
          </p:nvPr>
        </p:nvSpPr>
        <p:spPr>
          <a:xfrm>
            <a:off x="702900" y="836000"/>
            <a:ext cx="51291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body" idx="1"/>
          </p:nvPr>
        </p:nvSpPr>
        <p:spPr>
          <a:xfrm>
            <a:off x="1007700" y="1582550"/>
            <a:ext cx="2253900" cy="2951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2"/>
          </p:nvPr>
        </p:nvSpPr>
        <p:spPr>
          <a:xfrm>
            <a:off x="3577989" y="1582550"/>
            <a:ext cx="2253900" cy="2951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sldNum" idx="12"/>
          </p:nvPr>
        </p:nvSpPr>
        <p:spPr>
          <a:xfrm>
            <a:off x="8229600" y="4533850"/>
            <a:ext cx="609600" cy="60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143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half">
  <p:cSld name="Title + 1 column + image half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702900" y="1445600"/>
            <a:ext cx="3915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1"/>
          </p:nvPr>
        </p:nvSpPr>
        <p:spPr>
          <a:xfrm>
            <a:off x="1006800" y="2268300"/>
            <a:ext cx="3611400" cy="22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▫"/>
              <a:defRPr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▫"/>
              <a:defRPr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▫"/>
              <a:defRPr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ldNum" idx="12"/>
          </p:nvPr>
        </p:nvSpPr>
        <p:spPr>
          <a:xfrm>
            <a:off x="8229600" y="4533850"/>
            <a:ext cx="609600" cy="60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876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229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6714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2171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9803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1053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2600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3794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941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515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8" r:id="rId17"/>
    <p:sldLayoutId id="2147483679" r:id="rId1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hf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reditelka@msbolonska.cz" TargetMode="Externa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g"/><Relationship Id="rId5" Type="http://schemas.openxmlformats.org/officeDocument/2006/relationships/hyperlink" Target="http://www.facebook/" TargetMode="External"/><Relationship Id="rId4" Type="http://schemas.openxmlformats.org/officeDocument/2006/relationships/hyperlink" Target="http://www.msbolonska.cz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emf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6B975F-C50B-4FAF-9E7B-77CFEACCE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Grant: Přírodní zahrada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5FC57C7-1ACC-4034-8016-BA900E5FB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4ABED462-CB87-4E27-A26B-35317B1556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6159907"/>
              </p:ext>
            </p:extLst>
          </p:nvPr>
        </p:nvGraphicFramePr>
        <p:xfrm>
          <a:off x="508001" y="467022"/>
          <a:ext cx="5357813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201140" imgH="8496158" progId="AcroExch.Document.DC">
                  <p:embed/>
                </p:oleObj>
              </mc:Choice>
              <mc:Fallback>
                <p:oleObj name="Acrobat Document" r:id="rId2" imgW="11201140" imgH="849615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08001" y="467022"/>
                        <a:ext cx="5357813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348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E1CB9BA-A43E-4FFB-BD7C-EA709FBD9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174ABF7-B121-49E8-8FB1-191F37200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69559"/>
            <a:ext cx="3316204" cy="442160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7D22BD0-3798-491E-AE3E-EB9632900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33" y="383261"/>
            <a:ext cx="3316204" cy="442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5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4BCCF7-D12D-4E4F-81E7-845067272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837" y="3976436"/>
            <a:ext cx="8571162" cy="1010653"/>
          </a:xfrm>
          <a:solidFill>
            <a:schemeClr val="tx1"/>
          </a:solidFill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cs-CZ" dirty="0"/>
              <a:t>Co paní kuchařky nespotřebují, dá se na kompost                 </a:t>
            </a:r>
            <a:br>
              <a:rPr lang="cs-CZ" dirty="0"/>
            </a:br>
            <a:r>
              <a:rPr lang="cs-CZ" dirty="0"/>
              <a:t>                                 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2C27397-9A3D-43FA-91C9-BA96E9AA2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A1FBCF1-9CB0-4CF7-BF7F-A45BAE212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030" y="523374"/>
            <a:ext cx="5865395" cy="329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0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774097-C1DE-4805-AD3C-F83F5F6D3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1301" y="852612"/>
            <a:ext cx="3246345" cy="2652072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cs-CZ" dirty="0"/>
              <a:t>Když je horko, napumpujeme si do korýtek vodu, se kterou si můžeme hrát a zalévat květiny.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38B0BEA-C03C-42C8-8241-A5A14EEF2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674470F-AE7C-416B-85D6-4956FC35A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16" y="203645"/>
            <a:ext cx="3246345" cy="432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9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2782A0-54CA-4B56-B92F-13E10D957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152" y="4058908"/>
            <a:ext cx="6384003" cy="1491916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cs-CZ" dirty="0"/>
              <a:t>     Hmatové chodníčky někdy i 									trochu bolí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EC0FB05-6155-4572-B700-4202F25FD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12A126A-D983-483C-A66C-C6CEE3274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152" y="338634"/>
            <a:ext cx="2598821" cy="346422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F43367B-81F2-4037-89E1-8BCFCC47B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38634"/>
            <a:ext cx="2598822" cy="346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EEEFB7-698C-47B8-88AC-D23B494DD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63" y="3519137"/>
            <a:ext cx="6447501" cy="1369936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cs-CZ" dirty="0"/>
              <a:t>Na zahradě nám také rostou vzácné druhy stromů – například „</a:t>
            </a:r>
            <a:r>
              <a:rPr lang="cs-CZ" dirty="0" err="1"/>
              <a:t>Kapičkovník</a:t>
            </a:r>
            <a:r>
              <a:rPr lang="cs-CZ" dirty="0"/>
              <a:t> obecný“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FD5F992-B4F3-4AFD-B318-DF82E8D48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B789D46-6B02-4F40-BC8F-4A7B8AE73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11" y="190173"/>
            <a:ext cx="2404059" cy="320541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8203AD9-1F50-442E-A090-9B96079A6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741" y="190174"/>
            <a:ext cx="2404059" cy="320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6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1"/>
          <p:cNvSpPr txBox="1">
            <a:spLocks noGrp="1"/>
          </p:cNvSpPr>
          <p:nvPr>
            <p:ph type="title"/>
          </p:nvPr>
        </p:nvSpPr>
        <p:spPr>
          <a:xfrm>
            <a:off x="457200" y="391026"/>
            <a:ext cx="3699712" cy="50331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dirty="0"/>
              <a:t> KDE NÁS NAJDETE?</a:t>
            </a:r>
            <a:endParaRPr sz="3200" dirty="0"/>
          </a:p>
        </p:txBody>
      </p:sp>
      <p:sp>
        <p:nvSpPr>
          <p:cNvPr id="177" name="Google Shape;177;p21"/>
          <p:cNvSpPr txBox="1">
            <a:spLocks noGrp="1"/>
          </p:cNvSpPr>
          <p:nvPr>
            <p:ph type="body" idx="1"/>
          </p:nvPr>
        </p:nvSpPr>
        <p:spPr>
          <a:xfrm>
            <a:off x="656700" y="1762158"/>
            <a:ext cx="4029545" cy="22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cs-CZ" sz="2000" b="1" dirty="0"/>
              <a:t>Adresa:  </a:t>
            </a:r>
            <a:r>
              <a:rPr lang="cs-CZ" sz="2000" dirty="0"/>
              <a:t>Boloňská 313 - Praha 10</a:t>
            </a:r>
          </a:p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cs-CZ" sz="2000" b="1" dirty="0"/>
              <a:t>Tel.:       </a:t>
            </a:r>
            <a:r>
              <a:rPr lang="cs-CZ" sz="2000" dirty="0"/>
              <a:t>271 960 801</a:t>
            </a:r>
          </a:p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cs-CZ" sz="2000" b="1" dirty="0"/>
              <a:t>E-mail:   </a:t>
            </a:r>
            <a:r>
              <a:rPr lang="cs-CZ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reditelka@msbolonska.cz</a:t>
            </a:r>
            <a:endParaRPr lang="cs-CZ" sz="2000" dirty="0"/>
          </a:p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cs-CZ" sz="1400" b="1" dirty="0">
                <a:solidFill>
                  <a:schemeClr val="tx1"/>
                </a:solidFill>
              </a:rPr>
              <a:t>Web:</a:t>
            </a:r>
            <a:r>
              <a:rPr lang="cs-CZ" sz="1400" dirty="0">
                <a:solidFill>
                  <a:srgbClr val="0070C0"/>
                </a:solidFill>
              </a:rPr>
              <a:t>		 </a:t>
            </a:r>
            <a:r>
              <a:rPr lang="cs-CZ" sz="1400" b="1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www.msbolonska.cz</a:t>
            </a:r>
            <a:endParaRPr lang="cs-CZ" sz="1400" b="1" dirty="0">
              <a:solidFill>
                <a:srgbClr val="0070C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cs-CZ" sz="1400" b="1" dirty="0" err="1"/>
              <a:t>facebook</a:t>
            </a:r>
            <a:r>
              <a:rPr lang="cs-CZ" sz="1400" b="1" dirty="0"/>
              <a:t>:     </a:t>
            </a:r>
            <a:r>
              <a:rPr lang="cs-CZ" sz="1400" b="1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www.facebook</a:t>
            </a:r>
            <a:r>
              <a:rPr lang="cs-CZ" sz="1400" b="1" dirty="0">
                <a:solidFill>
                  <a:srgbClr val="0070C0"/>
                </a:solidFill>
              </a:rPr>
              <a:t>. </a:t>
            </a:r>
            <a:r>
              <a:rPr lang="cs-CZ" sz="1400" b="1" dirty="0" err="1">
                <a:solidFill>
                  <a:srgbClr val="0070C0"/>
                </a:solidFill>
              </a:rPr>
              <a:t>com</a:t>
            </a:r>
            <a:r>
              <a:rPr lang="cs-CZ" sz="1400" b="1" dirty="0">
                <a:solidFill>
                  <a:srgbClr val="0070C0"/>
                </a:solidFill>
              </a:rPr>
              <a:t>/</a:t>
            </a:r>
            <a:r>
              <a:rPr lang="cs-CZ" sz="1400" b="1" dirty="0" err="1">
                <a:solidFill>
                  <a:srgbClr val="0070C0"/>
                </a:solidFill>
              </a:rPr>
              <a:t>Mš</a:t>
            </a:r>
            <a:r>
              <a:rPr lang="cs-CZ" sz="1400" b="1" dirty="0">
                <a:solidFill>
                  <a:srgbClr val="0070C0"/>
                </a:solidFill>
              </a:rPr>
              <a:t> - Boloňská</a:t>
            </a:r>
          </a:p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cs-CZ" sz="2000" b="1" dirty="0"/>
              <a:t>Provoz:  </a:t>
            </a:r>
            <a:r>
              <a:rPr lang="cs-CZ" sz="2000" dirty="0"/>
              <a:t>od 6:30 do 17:00</a:t>
            </a:r>
            <a:endParaRPr sz="2000" dirty="0"/>
          </a:p>
        </p:txBody>
      </p:sp>
      <p:sp>
        <p:nvSpPr>
          <p:cNvPr id="178" name="Google Shape;178;p2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 dirty="0"/>
          </a:p>
        </p:txBody>
      </p:sp>
      <p:pic>
        <p:nvPicPr>
          <p:cNvPr id="179" name="Google Shape;179;p21"/>
          <p:cNvPicPr preferRelativeResize="0"/>
          <p:nvPr/>
        </p:nvPicPr>
        <p:blipFill rotWithShape="1">
          <a:blip r:embed="rId6">
            <a:alphaModFix/>
          </a:blip>
          <a:srcRect t="10968" b="10961"/>
          <a:stretch/>
        </p:blipFill>
        <p:spPr>
          <a:xfrm>
            <a:off x="5227800" y="304751"/>
            <a:ext cx="3611400" cy="4229099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8755E94-E5F1-40B1-A487-5769CC314F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575" r="17960" b="-132"/>
          <a:stretch/>
        </p:blipFill>
        <p:spPr>
          <a:xfrm>
            <a:off x="5227800" y="304751"/>
            <a:ext cx="3611400" cy="4252962"/>
          </a:xfrm>
          <a:prstGeom prst="rect">
            <a:avLst/>
          </a:prstGeom>
          <a:ln w="28575">
            <a:solidFill>
              <a:srgbClr val="00CC5C"/>
            </a:solidFill>
          </a:ln>
        </p:spPr>
      </p:pic>
    </p:spTree>
    <p:extLst>
      <p:ext uri="{BB962C8B-B14F-4D97-AF65-F5344CB8AC3E}">
        <p14:creationId xmlns:p14="http://schemas.microsoft.com/office/powerpoint/2010/main" val="366672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14000" r="4000" b="-14000"/>
          </a:stretch>
        </a:blip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6" name="Google Shape;131;p17">
            <a:extLst>
              <a:ext uri="{FF2B5EF4-FFF2-40B4-BE49-F238E27FC236}">
                <a16:creationId xmlns:a16="http://schemas.microsoft.com/office/drawing/2014/main" id="{AB49C4A0-00FB-4B81-BAB2-4BC2CA5B9D91}"/>
              </a:ext>
            </a:extLst>
          </p:cNvPr>
          <p:cNvSpPr txBox="1">
            <a:spLocks/>
          </p:cNvSpPr>
          <p:nvPr/>
        </p:nvSpPr>
        <p:spPr>
          <a:xfrm>
            <a:off x="2486361" y="290822"/>
            <a:ext cx="3418392" cy="396300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cs-CZ" sz="2800" b="1" dirty="0">
                <a:solidFill>
                  <a:srgbClr val="00CC5C"/>
                </a:solidFill>
              </a:rPr>
              <a:t>AHOJ VE ŠKOLCE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32" name="Google Shape;131;p17">
            <a:extLst>
              <a:ext uri="{FF2B5EF4-FFF2-40B4-BE49-F238E27FC236}">
                <a16:creationId xmlns:a16="http://schemas.microsoft.com/office/drawing/2014/main" id="{49EE697F-B22E-4567-BF9C-10D620E59965}"/>
              </a:ext>
            </a:extLst>
          </p:cNvPr>
          <p:cNvSpPr txBox="1">
            <a:spLocks/>
          </p:cNvSpPr>
          <p:nvPr/>
        </p:nvSpPr>
        <p:spPr>
          <a:xfrm>
            <a:off x="762263" y="1764798"/>
            <a:ext cx="51291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cs-CZ" sz="2400" b="1" dirty="0">
              <a:solidFill>
                <a:srgbClr val="00CC5C"/>
              </a:solidFill>
            </a:endParaRPr>
          </a:p>
        </p:txBody>
      </p:sp>
      <p:pic>
        <p:nvPicPr>
          <p:cNvPr id="4102" name="Obrázek 1">
            <a:extLst>
              <a:ext uri="{FF2B5EF4-FFF2-40B4-BE49-F238E27FC236}">
                <a16:creationId xmlns:a16="http://schemas.microsoft.com/office/drawing/2014/main" id="{6C5D9549-3991-44D4-A540-8F065F8CD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470" y="112199"/>
            <a:ext cx="3501336" cy="2341546"/>
          </a:xfrm>
          <a:prstGeom prst="rect">
            <a:avLst/>
          </a:prstGeom>
          <a:noFill/>
          <a:ln w="28575">
            <a:solidFill>
              <a:srgbClr val="00CC5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Obrázek 3">
            <a:extLst>
              <a:ext uri="{FF2B5EF4-FFF2-40B4-BE49-F238E27FC236}">
                <a16:creationId xmlns:a16="http://schemas.microsoft.com/office/drawing/2014/main" id="{671173F1-880F-47E4-9A67-D1BA68402C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2" b="1407"/>
          <a:stretch/>
        </p:blipFill>
        <p:spPr bwMode="auto">
          <a:xfrm rot="10800000">
            <a:off x="6356239" y="158837"/>
            <a:ext cx="2574924" cy="1557817"/>
          </a:xfrm>
          <a:prstGeom prst="rect">
            <a:avLst/>
          </a:prstGeom>
          <a:noFill/>
          <a:ln w="28575">
            <a:solidFill>
              <a:srgbClr val="00CC5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Obrázek 4">
            <a:extLst>
              <a:ext uri="{FF2B5EF4-FFF2-40B4-BE49-F238E27FC236}">
                <a16:creationId xmlns:a16="http://schemas.microsoft.com/office/drawing/2014/main" id="{DC3ED884-F810-4BA2-BE92-3484407B2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971" y="2628936"/>
            <a:ext cx="3490835" cy="2336437"/>
          </a:xfrm>
          <a:prstGeom prst="rect">
            <a:avLst/>
          </a:prstGeom>
          <a:noFill/>
          <a:ln w="28575">
            <a:solidFill>
              <a:srgbClr val="00CC5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Obrázek 15">
            <a:extLst>
              <a:ext uri="{FF2B5EF4-FFF2-40B4-BE49-F238E27FC236}">
                <a16:creationId xmlns:a16="http://schemas.microsoft.com/office/drawing/2014/main" id="{017DF887-042F-403F-82E7-FF0E895F7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400" y="1871823"/>
            <a:ext cx="2544763" cy="1431925"/>
          </a:xfrm>
          <a:prstGeom prst="rect">
            <a:avLst/>
          </a:prstGeom>
          <a:noFill/>
          <a:ln w="28575">
            <a:solidFill>
              <a:srgbClr val="00CC5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Obrázek 2">
            <a:extLst>
              <a:ext uri="{FF2B5EF4-FFF2-40B4-BE49-F238E27FC236}">
                <a16:creationId xmlns:a16="http://schemas.microsoft.com/office/drawing/2014/main" id="{CCF665F8-6333-41AF-BF81-7C898146B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548" y="3455242"/>
            <a:ext cx="2530475" cy="1548787"/>
          </a:xfrm>
          <a:prstGeom prst="rect">
            <a:avLst/>
          </a:prstGeom>
          <a:noFill/>
          <a:ln w="28575">
            <a:solidFill>
              <a:srgbClr val="00CC5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B0F1667B-3E12-4B2B-87BF-B85055DA5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2E42CE4A-1112-43AA-A94C-9582BF440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49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FF2813AA-921C-462D-AF70-A6FBA4559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65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29E5E89C-9A80-4402-9A1C-59C0987ED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6154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EF797B90-9C4D-42EB-A0C7-1E8EBB980937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14834" y="1371211"/>
            <a:ext cx="4777119" cy="2352370"/>
          </a:xfrm>
          <a:prstGeom prst="rect">
            <a:avLst/>
          </a:prstGeom>
          <a:noFill/>
          <a:ln w="28575">
            <a:solidFill>
              <a:srgbClr val="00CC5C"/>
            </a:solidFill>
          </a:ln>
        </p:spPr>
      </p:pic>
    </p:spTree>
    <p:extLst>
      <p:ext uri="{BB962C8B-B14F-4D97-AF65-F5344CB8AC3E}">
        <p14:creationId xmlns:p14="http://schemas.microsoft.com/office/powerpoint/2010/main" val="344377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32" name="Google Shape;131;p17">
            <a:extLst>
              <a:ext uri="{FF2B5EF4-FFF2-40B4-BE49-F238E27FC236}">
                <a16:creationId xmlns:a16="http://schemas.microsoft.com/office/drawing/2014/main" id="{49EE697F-B22E-4567-BF9C-10D620E59965}"/>
              </a:ext>
            </a:extLst>
          </p:cNvPr>
          <p:cNvSpPr txBox="1">
            <a:spLocks/>
          </p:cNvSpPr>
          <p:nvPr/>
        </p:nvSpPr>
        <p:spPr>
          <a:xfrm>
            <a:off x="762263" y="1764798"/>
            <a:ext cx="51291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cs-CZ" sz="2400" b="1" dirty="0">
              <a:solidFill>
                <a:srgbClr val="00CC5C"/>
              </a:solidFill>
            </a:endParaRP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B0F1667B-3E12-4B2B-87BF-B85055DA5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2E42CE4A-1112-43AA-A94C-9582BF440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49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FF2813AA-921C-462D-AF70-A6FBA4559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65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29E5E89C-9A80-4402-9A1C-59C0987ED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6154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0ABAD263-EB05-4C58-927F-B1D2AC871BE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261" y="108083"/>
            <a:ext cx="2542540" cy="1621155"/>
          </a:xfrm>
          <a:prstGeom prst="rect">
            <a:avLst/>
          </a:prstGeom>
          <a:noFill/>
          <a:ln w="28575">
            <a:solidFill>
              <a:srgbClr val="00CC5C"/>
            </a:solidFill>
          </a:ln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B804C844-3BD4-4588-9D54-C75390C5A1D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856" y="3592832"/>
            <a:ext cx="2532236" cy="1354892"/>
          </a:xfrm>
          <a:prstGeom prst="rect">
            <a:avLst/>
          </a:prstGeom>
          <a:noFill/>
          <a:ln w="28575">
            <a:solidFill>
              <a:srgbClr val="00CC5C"/>
            </a:solidFill>
          </a:ln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42680DF2-A16B-4E9D-B666-D0E068CF1FD6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0" t="16458" r="36674" b="36520"/>
          <a:stretch/>
        </p:blipFill>
        <p:spPr bwMode="auto">
          <a:xfrm>
            <a:off x="6439856" y="1911730"/>
            <a:ext cx="2532236" cy="1523999"/>
          </a:xfrm>
          <a:prstGeom prst="rect">
            <a:avLst/>
          </a:prstGeom>
          <a:noFill/>
          <a:ln w="28575">
            <a:solidFill>
              <a:srgbClr val="00CC5C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D845E7F6-7AE1-4893-8625-4AF685A868D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06426" y="2668050"/>
            <a:ext cx="2965334" cy="1685212"/>
          </a:xfrm>
          <a:prstGeom prst="rect">
            <a:avLst/>
          </a:prstGeom>
          <a:noFill/>
          <a:ln w="28575">
            <a:solidFill>
              <a:srgbClr val="00CC5C"/>
            </a:solidFill>
          </a:ln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DE0C2457-A79D-41D6-B650-D093DEE77199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95" y="128134"/>
            <a:ext cx="3034665" cy="1707515"/>
          </a:xfrm>
          <a:prstGeom prst="rect">
            <a:avLst/>
          </a:prstGeom>
          <a:noFill/>
          <a:ln w="28575">
            <a:solidFill>
              <a:srgbClr val="00CC5C"/>
            </a:solidFill>
          </a:ln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3E78328C-D368-45BD-A593-4F8BD54A2698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27988"/>
            <a:ext cx="4011229" cy="2925973"/>
          </a:xfrm>
          <a:prstGeom prst="rect">
            <a:avLst/>
          </a:prstGeom>
          <a:noFill/>
          <a:ln w="28575">
            <a:solidFill>
              <a:srgbClr val="00CC5C"/>
            </a:solidFill>
          </a:ln>
        </p:spPr>
      </p:pic>
    </p:spTree>
    <p:extLst>
      <p:ext uri="{BB962C8B-B14F-4D97-AF65-F5344CB8AC3E}">
        <p14:creationId xmlns:p14="http://schemas.microsoft.com/office/powerpoint/2010/main" val="81612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4000"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 txBox="1">
            <a:spLocks noGrp="1"/>
          </p:cNvSpPr>
          <p:nvPr>
            <p:ph type="sldNum" sz="quarter" idx="12"/>
          </p:nvPr>
        </p:nvSpPr>
        <p:spPr/>
        <p:txBody>
          <a:bodyPr spcFirstLastPara="1" wrap="square" lIns="0" tIns="0" rIns="0" bIns="0" anchor="ctr" anchorCtr="0">
            <a:noAutofit/>
          </a:bodyPr>
          <a:lstStyle/>
          <a:p>
            <a:pPr lvl="0"/>
            <a:fld id="{00000000-1234-1234-1234-123412341234}" type="slidenum">
              <a:rPr lang="en"/>
              <a:pPr lvl="0"/>
              <a:t>4</a:t>
            </a:fld>
            <a:endParaRPr lang="en"/>
          </a:p>
        </p:txBody>
      </p:sp>
      <p:sp>
        <p:nvSpPr>
          <p:cNvPr id="5" name="Google Shape;131;p17">
            <a:extLst>
              <a:ext uri="{FF2B5EF4-FFF2-40B4-BE49-F238E27FC236}">
                <a16:creationId xmlns:a16="http://schemas.microsoft.com/office/drawing/2014/main" id="{922D2D96-6E2B-4863-9A8D-AADF4C6252E6}"/>
              </a:ext>
            </a:extLst>
          </p:cNvPr>
          <p:cNvSpPr txBox="1">
            <a:spLocks/>
          </p:cNvSpPr>
          <p:nvPr/>
        </p:nvSpPr>
        <p:spPr>
          <a:xfrm>
            <a:off x="1297408" y="220354"/>
            <a:ext cx="6810273" cy="692673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cs-CZ" sz="4400" b="1" dirty="0">
                <a:solidFill>
                  <a:srgbClr val="92D050"/>
                </a:solidFill>
              </a:rPr>
              <a:t>BAVÍME SE CELÝ ROK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69431E9-AEF3-44A3-BA61-A8B5A78DA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2138F9A-45C5-457C-88A6-16DE19133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869" y="2063211"/>
            <a:ext cx="3899651" cy="219355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7704032-7A01-495C-8CA1-829255C89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586" y="1541741"/>
            <a:ext cx="2421303" cy="3236495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46F53562-162D-4843-B2EF-FB3BC73261FC}"/>
              </a:ext>
            </a:extLst>
          </p:cNvPr>
          <p:cNvSpPr txBox="1">
            <a:spLocks/>
          </p:cNvSpPr>
          <p:nvPr/>
        </p:nvSpPr>
        <p:spPr>
          <a:xfrm>
            <a:off x="251749" y="258088"/>
            <a:ext cx="6447501" cy="990600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90000" lnSpcReduction="2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/>
              <a:t>Paní učitelky připravují kartičky na tabule a děti zase kreslí, jak má zahrada se školkou vypadat</a:t>
            </a:r>
          </a:p>
        </p:txBody>
      </p:sp>
    </p:spTree>
    <p:extLst>
      <p:ext uri="{BB962C8B-B14F-4D97-AF65-F5344CB8AC3E}">
        <p14:creationId xmlns:p14="http://schemas.microsoft.com/office/powerpoint/2010/main" val="181977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3DEDAD4-61CD-44F7-85C9-D81B32D79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CA7793C4-2EBF-417F-9175-E9DDFAA4D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175" y="338634"/>
            <a:ext cx="6447501" cy="672019"/>
          </a:xfrm>
          <a:solidFill>
            <a:schemeClr val="tx1"/>
          </a:solidFill>
        </p:spPr>
        <p:txBody>
          <a:bodyPr/>
          <a:lstStyle/>
          <a:p>
            <a:r>
              <a:rPr lang="cs-CZ" dirty="0"/>
              <a:t>To se to pak pracuje …..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E21A770-1F98-4BF0-84F3-BD7F4C3F0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262" y="1389865"/>
            <a:ext cx="2472326" cy="329643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7ABD8B1-CD6D-4982-92E0-F920CB8FE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990" y="1389865"/>
            <a:ext cx="2458560" cy="327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4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4000" b="-60000"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4" name="Google Shape;131;p17">
            <a:extLst>
              <a:ext uri="{FF2B5EF4-FFF2-40B4-BE49-F238E27FC236}">
                <a16:creationId xmlns:a16="http://schemas.microsoft.com/office/drawing/2014/main" id="{5FC66974-5721-41C6-A597-3084DE6E5964}"/>
              </a:ext>
            </a:extLst>
          </p:cNvPr>
          <p:cNvSpPr txBox="1">
            <a:spLocks/>
          </p:cNvSpPr>
          <p:nvPr/>
        </p:nvSpPr>
        <p:spPr>
          <a:xfrm>
            <a:off x="1363252" y="4416612"/>
            <a:ext cx="6250771" cy="513032"/>
          </a:xfrm>
          <a:prstGeom prst="rect">
            <a:avLst/>
          </a:prstGeom>
          <a:solidFill>
            <a:schemeClr val="tx1"/>
          </a:solidFill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2400" b="1" dirty="0">
                <a:solidFill>
                  <a:srgbClr val="00CC5C"/>
                </a:solidFill>
              </a:rPr>
              <a:t>    PEČUJEME SPOLEČNĚ O ZAHRADU</a:t>
            </a:r>
          </a:p>
        </p:txBody>
      </p:sp>
    </p:spTree>
    <p:extLst>
      <p:ext uri="{BB962C8B-B14F-4D97-AF65-F5344CB8AC3E}">
        <p14:creationId xmlns:p14="http://schemas.microsoft.com/office/powerpoint/2010/main" val="285827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70CDCD7-4B94-41E5-BB24-739181C87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1128E83-09A5-48D2-9013-D069334A1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631" y="228600"/>
            <a:ext cx="6009774" cy="450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734FE95B-A87D-4704-B607-5B819D791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731" y="4495117"/>
            <a:ext cx="6131340" cy="569806"/>
          </a:xfrm>
          <a:solidFill>
            <a:schemeClr val="tx1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dirty="0"/>
              <a:t>    Zahrádka nám naši péči vrací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788D9A9-5E89-481B-ADD2-879201F45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72F096F-A50A-436E-9D22-808CC166A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324" y="115804"/>
            <a:ext cx="5660858" cy="424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8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1421</TotalTime>
  <Words>182</Words>
  <Application>Microsoft Office PowerPoint</Application>
  <PresentationFormat>Předvádění na obrazovce (16:9)</PresentationFormat>
  <Paragraphs>40</Paragraphs>
  <Slides>16</Slides>
  <Notes>6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2" baseType="lpstr">
      <vt:lpstr>Trebuchet MS</vt:lpstr>
      <vt:lpstr>Wingdings 3</vt:lpstr>
      <vt:lpstr>Arial</vt:lpstr>
      <vt:lpstr>Calibri</vt:lpstr>
      <vt:lpstr>Fazeta</vt:lpstr>
      <vt:lpstr>Acrobat Document</vt:lpstr>
      <vt:lpstr>Grant: Přírodní zahrada</vt:lpstr>
      <vt:lpstr>Prezentace aplikace PowerPoint</vt:lpstr>
      <vt:lpstr>Prezentace aplikace PowerPoint</vt:lpstr>
      <vt:lpstr>Prezentace aplikace PowerPoint</vt:lpstr>
      <vt:lpstr>Prezentace aplikace PowerPoint</vt:lpstr>
      <vt:lpstr>To se to pak pracuje ….. </vt:lpstr>
      <vt:lpstr>Prezentace aplikace PowerPoint</vt:lpstr>
      <vt:lpstr>Prezentace aplikace PowerPoint</vt:lpstr>
      <vt:lpstr>    Zahrádka nám naši péči vrací</vt:lpstr>
      <vt:lpstr>Prezentace aplikace PowerPoint</vt:lpstr>
      <vt:lpstr>Co paní kuchařky nespotřebují, dá se na kompost                                                    </vt:lpstr>
      <vt:lpstr>Když je horko, napumpujeme si do korýtek vodu, se kterou si můžeme hrát a zalévat květiny.</vt:lpstr>
      <vt:lpstr>     Hmatové chodníčky někdy i          trochu bolí  </vt:lpstr>
      <vt:lpstr>Na zahradě nám také rostou vzácné druhy stromů – například „Kapičkovník obecný“</vt:lpstr>
      <vt:lpstr> KDE NÁS NAJDETE?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HALLOWEEN</dc:title>
  <dc:creator>skolka</dc:creator>
  <cp:lastModifiedBy>dana petráková</cp:lastModifiedBy>
  <cp:revision>79</cp:revision>
  <dcterms:modified xsi:type="dcterms:W3CDTF">2021-09-16T11:34:18Z</dcterms:modified>
</cp:coreProperties>
</file>